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Lst>
  <p:sldSz cx="9753600" cy="7315200"/>
  <p:notesSz cx="6858000" cy="9144000"/>
  <p:embeddedFontLst>
    <p:embeddedFont>
      <p:font typeface="Economica" panose="020B0604020202020204" charset="0"/>
      <p:regular r:id="rId9"/>
    </p:embeddedFont>
    <p:embeddedFont>
      <p:font typeface="Economica Bold" panose="020B0604020202020204" charset="0"/>
      <p:regular r:id="rId1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73" d="100"/>
          <a:sy n="73" d="100"/>
        </p:scale>
        <p:origin x="1598"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2332702" y="914400"/>
            <a:ext cx="0" cy="5486400"/>
          </a:xfrm>
          <a:prstGeom prst="line">
            <a:avLst/>
          </a:prstGeom>
          <a:ln w="19050" cap="flat">
            <a:solidFill>
              <a:srgbClr val="000000"/>
            </a:solidFill>
            <a:prstDash val="solid"/>
            <a:headEnd type="none" w="sm" len="sm"/>
            <a:tailEnd type="none" w="sm" len="sm"/>
          </a:ln>
        </p:spPr>
        <p:txBody>
          <a:bodyPr/>
          <a:lstStyle/>
          <a:p>
            <a:endParaRPr lang="sv-SE"/>
          </a:p>
        </p:txBody>
      </p:sp>
      <p:sp>
        <p:nvSpPr>
          <p:cNvPr id="3" name="TextBox 3"/>
          <p:cNvSpPr txBox="1"/>
          <p:nvPr/>
        </p:nvSpPr>
        <p:spPr>
          <a:xfrm>
            <a:off x="257726" y="2725946"/>
            <a:ext cx="1818199" cy="751290"/>
          </a:xfrm>
          <a:prstGeom prst="rect">
            <a:avLst/>
          </a:prstGeom>
        </p:spPr>
        <p:txBody>
          <a:bodyPr lIns="0" tIns="0" rIns="0" bIns="0" rtlCol="0" anchor="t">
            <a:spAutoFit/>
          </a:bodyPr>
          <a:lstStyle/>
          <a:p>
            <a:pPr algn="ctr">
              <a:lnSpc>
                <a:spcPts val="2981"/>
              </a:lnSpc>
              <a:spcBef>
                <a:spcPct val="0"/>
              </a:spcBef>
            </a:pPr>
            <a:r>
              <a:rPr lang="en-US" sz="2293" b="1">
                <a:solidFill>
                  <a:srgbClr val="000000"/>
                </a:solidFill>
                <a:latin typeface="Economica Bold"/>
                <a:ea typeface="Economica Bold"/>
                <a:cs typeface="Economica Bold"/>
                <a:sym typeface="Economica Bold"/>
              </a:rPr>
              <a:t>FUNKTIONER I SPORTADMIN</a:t>
            </a:r>
          </a:p>
        </p:txBody>
      </p:sp>
      <p:sp>
        <p:nvSpPr>
          <p:cNvPr id="4" name="TextBox 4"/>
          <p:cNvSpPr txBox="1"/>
          <p:nvPr/>
        </p:nvSpPr>
        <p:spPr>
          <a:xfrm>
            <a:off x="2624461" y="4066244"/>
            <a:ext cx="6650275" cy="323512"/>
          </a:xfrm>
          <a:prstGeom prst="rect">
            <a:avLst/>
          </a:prstGeom>
        </p:spPr>
        <p:txBody>
          <a:bodyPr lIns="0" tIns="0" rIns="0" bIns="0" rtlCol="0" anchor="t">
            <a:spAutoFit/>
          </a:bodyPr>
          <a:lstStyle/>
          <a:p>
            <a:pPr algn="l">
              <a:lnSpc>
                <a:spcPts val="2634"/>
              </a:lnSpc>
              <a:spcBef>
                <a:spcPct val="0"/>
              </a:spcBef>
            </a:pPr>
            <a:r>
              <a:rPr lang="en-US" sz="2026" b="1">
                <a:solidFill>
                  <a:srgbClr val="000000"/>
                </a:solidFill>
                <a:latin typeface="Economica Bold"/>
                <a:ea typeface="Economica Bold"/>
                <a:cs typeface="Economica Bold"/>
                <a:sym typeface="Economica Bold"/>
              </a:rPr>
              <a:t>Håll koll på lagkassans saldo och hantera transaktioner</a:t>
            </a:r>
          </a:p>
        </p:txBody>
      </p:sp>
      <p:sp>
        <p:nvSpPr>
          <p:cNvPr id="5" name="TextBox 5"/>
          <p:cNvSpPr txBox="1"/>
          <p:nvPr/>
        </p:nvSpPr>
        <p:spPr>
          <a:xfrm>
            <a:off x="2624461" y="5417330"/>
            <a:ext cx="6650275" cy="323512"/>
          </a:xfrm>
          <a:prstGeom prst="rect">
            <a:avLst/>
          </a:prstGeom>
        </p:spPr>
        <p:txBody>
          <a:bodyPr lIns="0" tIns="0" rIns="0" bIns="0" rtlCol="0" anchor="t">
            <a:spAutoFit/>
          </a:bodyPr>
          <a:lstStyle/>
          <a:p>
            <a:pPr algn="l">
              <a:lnSpc>
                <a:spcPts val="2634"/>
              </a:lnSpc>
              <a:spcBef>
                <a:spcPct val="0"/>
              </a:spcBef>
            </a:pPr>
            <a:r>
              <a:rPr lang="en-US" sz="2026" b="1">
                <a:solidFill>
                  <a:srgbClr val="000000"/>
                </a:solidFill>
                <a:latin typeface="Economica Bold"/>
                <a:ea typeface="Economica Bold"/>
                <a:cs typeface="Economica Bold"/>
                <a:sym typeface="Economica Bold"/>
              </a:rPr>
              <a:t>Starta lagförsäljningar och få koll på hur många produkter delats ut och sålts</a:t>
            </a:r>
          </a:p>
        </p:txBody>
      </p:sp>
      <p:sp>
        <p:nvSpPr>
          <p:cNvPr id="6" name="TextBox 6"/>
          <p:cNvSpPr txBox="1"/>
          <p:nvPr/>
        </p:nvSpPr>
        <p:spPr>
          <a:xfrm>
            <a:off x="2624461" y="4741690"/>
            <a:ext cx="6650275" cy="323512"/>
          </a:xfrm>
          <a:prstGeom prst="rect">
            <a:avLst/>
          </a:prstGeom>
        </p:spPr>
        <p:txBody>
          <a:bodyPr lIns="0" tIns="0" rIns="0" bIns="0" rtlCol="0" anchor="t">
            <a:spAutoFit/>
          </a:bodyPr>
          <a:lstStyle/>
          <a:p>
            <a:pPr algn="l">
              <a:lnSpc>
                <a:spcPts val="2634"/>
              </a:lnSpc>
              <a:spcBef>
                <a:spcPct val="0"/>
              </a:spcBef>
            </a:pPr>
            <a:r>
              <a:rPr lang="en-US" sz="2026" b="1">
                <a:solidFill>
                  <a:srgbClr val="000000"/>
                </a:solidFill>
                <a:latin typeface="Economica Bold"/>
                <a:ea typeface="Economica Bold"/>
                <a:cs typeface="Economica Bold"/>
                <a:sym typeface="Economica Bold"/>
              </a:rPr>
              <a:t>Skicka betalförfrågningar</a:t>
            </a:r>
          </a:p>
        </p:txBody>
      </p:sp>
      <p:sp>
        <p:nvSpPr>
          <p:cNvPr id="7" name="Freeform 7"/>
          <p:cNvSpPr/>
          <p:nvPr/>
        </p:nvSpPr>
        <p:spPr>
          <a:xfrm>
            <a:off x="465675" y="5137041"/>
            <a:ext cx="1203981" cy="837439"/>
          </a:xfrm>
          <a:custGeom>
            <a:avLst/>
            <a:gdLst/>
            <a:ahLst/>
            <a:cxnLst/>
            <a:rect l="l" t="t" r="r" b="b"/>
            <a:pathLst>
              <a:path w="1203981" h="837439">
                <a:moveTo>
                  <a:pt x="0" y="0"/>
                </a:moveTo>
                <a:lnTo>
                  <a:pt x="1203982" y="0"/>
                </a:lnTo>
                <a:lnTo>
                  <a:pt x="1203982" y="837439"/>
                </a:lnTo>
                <a:lnTo>
                  <a:pt x="0" y="837439"/>
                </a:lnTo>
                <a:lnTo>
                  <a:pt x="0" y="0"/>
                </a:lnTo>
                <a:close/>
              </a:path>
            </a:pathLst>
          </a:custGeom>
          <a:blipFill>
            <a:blip r:embed="rId2"/>
            <a:stretch>
              <a:fillRect l="-12412" t="-2158" r="-14475"/>
            </a:stretch>
          </a:blipFill>
        </p:spPr>
        <p:txBody>
          <a:bodyPr/>
          <a:lstStyle/>
          <a:p>
            <a:endParaRPr lang="sv-S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2332702" y="914400"/>
            <a:ext cx="0" cy="5486400"/>
          </a:xfrm>
          <a:prstGeom prst="line">
            <a:avLst/>
          </a:prstGeom>
          <a:ln w="19050" cap="flat">
            <a:solidFill>
              <a:srgbClr val="000000"/>
            </a:solidFill>
            <a:prstDash val="solid"/>
            <a:headEnd type="none" w="sm" len="sm"/>
            <a:tailEnd type="none" w="sm" len="sm"/>
          </a:ln>
        </p:spPr>
        <p:txBody>
          <a:bodyPr/>
          <a:lstStyle/>
          <a:p>
            <a:endParaRPr lang="sv-SE"/>
          </a:p>
        </p:txBody>
      </p:sp>
      <p:sp>
        <p:nvSpPr>
          <p:cNvPr id="3" name="TextBox 3"/>
          <p:cNvSpPr txBox="1"/>
          <p:nvPr/>
        </p:nvSpPr>
        <p:spPr>
          <a:xfrm>
            <a:off x="257726" y="2725946"/>
            <a:ext cx="1818199" cy="1503130"/>
          </a:xfrm>
          <a:prstGeom prst="rect">
            <a:avLst/>
          </a:prstGeom>
        </p:spPr>
        <p:txBody>
          <a:bodyPr lIns="0" tIns="0" rIns="0" bIns="0" rtlCol="0" anchor="t">
            <a:spAutoFit/>
          </a:bodyPr>
          <a:lstStyle/>
          <a:p>
            <a:pPr algn="ctr">
              <a:lnSpc>
                <a:spcPts val="2981"/>
              </a:lnSpc>
            </a:pPr>
            <a:r>
              <a:rPr lang="en-US" sz="2293" b="1">
                <a:solidFill>
                  <a:srgbClr val="000000"/>
                </a:solidFill>
                <a:latin typeface="Economica Bold"/>
                <a:ea typeface="Economica Bold"/>
                <a:cs typeface="Economica Bold"/>
                <a:sym typeface="Economica Bold"/>
              </a:rPr>
              <a:t>AKTIVERA LAGKASSAN</a:t>
            </a:r>
          </a:p>
          <a:p>
            <a:pPr algn="ctr">
              <a:lnSpc>
                <a:spcPts val="2981"/>
              </a:lnSpc>
            </a:pPr>
            <a:r>
              <a:rPr lang="en-US" sz="2293" b="1">
                <a:solidFill>
                  <a:srgbClr val="000000"/>
                </a:solidFill>
                <a:latin typeface="Economica Bold"/>
                <a:ea typeface="Economica Bold"/>
                <a:cs typeface="Economica Bold"/>
                <a:sym typeface="Economica Bold"/>
              </a:rPr>
              <a:t>&amp;</a:t>
            </a:r>
          </a:p>
          <a:p>
            <a:pPr algn="ctr">
              <a:lnSpc>
                <a:spcPts val="2981"/>
              </a:lnSpc>
              <a:spcBef>
                <a:spcPct val="0"/>
              </a:spcBef>
            </a:pPr>
            <a:r>
              <a:rPr lang="en-US" sz="2293" b="1">
                <a:solidFill>
                  <a:srgbClr val="000000"/>
                </a:solidFill>
                <a:latin typeface="Economica Bold"/>
                <a:ea typeface="Economica Bold"/>
                <a:cs typeface="Economica Bold"/>
                <a:sym typeface="Economica Bold"/>
              </a:rPr>
              <a:t>BEHÖRIGHETER</a:t>
            </a:r>
          </a:p>
        </p:txBody>
      </p:sp>
      <p:sp>
        <p:nvSpPr>
          <p:cNvPr id="4" name="TextBox 4"/>
          <p:cNvSpPr txBox="1"/>
          <p:nvPr/>
        </p:nvSpPr>
        <p:spPr>
          <a:xfrm>
            <a:off x="2554685" y="3022092"/>
            <a:ext cx="6650275" cy="653712"/>
          </a:xfrm>
          <a:prstGeom prst="rect">
            <a:avLst/>
          </a:prstGeom>
        </p:spPr>
        <p:txBody>
          <a:bodyPr lIns="0" tIns="0" rIns="0" bIns="0" rtlCol="0" anchor="t">
            <a:spAutoFit/>
          </a:bodyPr>
          <a:lstStyle/>
          <a:p>
            <a:pPr algn="l">
              <a:lnSpc>
                <a:spcPts val="2634"/>
              </a:lnSpc>
              <a:spcBef>
                <a:spcPct val="0"/>
              </a:spcBef>
            </a:pPr>
            <a:r>
              <a:rPr lang="en-US" sz="2026" b="1">
                <a:solidFill>
                  <a:srgbClr val="000000"/>
                </a:solidFill>
                <a:latin typeface="Economica Bold"/>
                <a:ea typeface="Economica Bold"/>
                <a:cs typeface="Economica Bold"/>
                <a:sym typeface="Economica Bold"/>
              </a:rPr>
              <a:t>Den som aktiverar lagkassan blir automatisk lagkassör - du får därefter automatiskt ett mail från Sportadmin med länk till LedarHub</a:t>
            </a:r>
          </a:p>
        </p:txBody>
      </p:sp>
      <p:sp>
        <p:nvSpPr>
          <p:cNvPr id="5" name="TextBox 5"/>
          <p:cNvSpPr txBox="1"/>
          <p:nvPr/>
        </p:nvSpPr>
        <p:spPr>
          <a:xfrm>
            <a:off x="2554685" y="4373179"/>
            <a:ext cx="6650275" cy="323512"/>
          </a:xfrm>
          <a:prstGeom prst="rect">
            <a:avLst/>
          </a:prstGeom>
        </p:spPr>
        <p:txBody>
          <a:bodyPr lIns="0" tIns="0" rIns="0" bIns="0" rtlCol="0" anchor="t">
            <a:spAutoFit/>
          </a:bodyPr>
          <a:lstStyle/>
          <a:p>
            <a:pPr algn="l">
              <a:lnSpc>
                <a:spcPts val="2634"/>
              </a:lnSpc>
              <a:spcBef>
                <a:spcPct val="0"/>
              </a:spcBef>
            </a:pPr>
            <a:r>
              <a:rPr lang="en-US" sz="2026" b="1">
                <a:solidFill>
                  <a:srgbClr val="000000"/>
                </a:solidFill>
                <a:latin typeface="Economica Bold"/>
                <a:ea typeface="Economica Bold"/>
                <a:cs typeface="Economica Bold"/>
                <a:sym typeface="Economica Bold"/>
              </a:rPr>
              <a:t>Lagkassor - visa - registera transaktion - spara</a:t>
            </a:r>
          </a:p>
        </p:txBody>
      </p:sp>
      <p:sp>
        <p:nvSpPr>
          <p:cNvPr id="6" name="TextBox 6"/>
          <p:cNvSpPr txBox="1"/>
          <p:nvPr/>
        </p:nvSpPr>
        <p:spPr>
          <a:xfrm>
            <a:off x="2554685" y="3862735"/>
            <a:ext cx="6650275" cy="323512"/>
          </a:xfrm>
          <a:prstGeom prst="rect">
            <a:avLst/>
          </a:prstGeom>
        </p:spPr>
        <p:txBody>
          <a:bodyPr lIns="0" tIns="0" rIns="0" bIns="0" rtlCol="0" anchor="t">
            <a:spAutoFit/>
          </a:bodyPr>
          <a:lstStyle/>
          <a:p>
            <a:pPr algn="l">
              <a:lnSpc>
                <a:spcPts val="2634"/>
              </a:lnSpc>
              <a:spcBef>
                <a:spcPct val="0"/>
              </a:spcBef>
            </a:pPr>
            <a:r>
              <a:rPr lang="en-US" sz="2026" b="1">
                <a:solidFill>
                  <a:srgbClr val="000000"/>
                </a:solidFill>
                <a:latin typeface="Economica Bold"/>
                <a:ea typeface="Economica Bold"/>
                <a:cs typeface="Economica Bold"/>
                <a:sym typeface="Economica Bold"/>
              </a:rPr>
              <a:t>Registera saldo </a:t>
            </a:r>
          </a:p>
        </p:txBody>
      </p:sp>
      <p:sp>
        <p:nvSpPr>
          <p:cNvPr id="7" name="Freeform 7"/>
          <p:cNvSpPr/>
          <p:nvPr/>
        </p:nvSpPr>
        <p:spPr>
          <a:xfrm>
            <a:off x="465675" y="5137041"/>
            <a:ext cx="1203981" cy="837439"/>
          </a:xfrm>
          <a:custGeom>
            <a:avLst/>
            <a:gdLst/>
            <a:ahLst/>
            <a:cxnLst/>
            <a:rect l="l" t="t" r="r" b="b"/>
            <a:pathLst>
              <a:path w="1203981" h="837439">
                <a:moveTo>
                  <a:pt x="0" y="0"/>
                </a:moveTo>
                <a:lnTo>
                  <a:pt x="1203982" y="0"/>
                </a:lnTo>
                <a:lnTo>
                  <a:pt x="1203982" y="837439"/>
                </a:lnTo>
                <a:lnTo>
                  <a:pt x="0" y="837439"/>
                </a:lnTo>
                <a:lnTo>
                  <a:pt x="0" y="0"/>
                </a:lnTo>
                <a:close/>
              </a:path>
            </a:pathLst>
          </a:custGeom>
          <a:blipFill>
            <a:blip r:embed="rId2"/>
            <a:stretch>
              <a:fillRect l="-12412" t="-2158" r="-14475"/>
            </a:stretch>
          </a:blipFill>
        </p:spPr>
        <p:txBody>
          <a:bodyPr/>
          <a:lstStyle/>
          <a:p>
            <a:endParaRPr lang="sv-SE"/>
          </a:p>
        </p:txBody>
      </p:sp>
      <p:sp>
        <p:nvSpPr>
          <p:cNvPr id="8" name="TextBox 8"/>
          <p:cNvSpPr txBox="1"/>
          <p:nvPr/>
        </p:nvSpPr>
        <p:spPr>
          <a:xfrm>
            <a:off x="2554685" y="4885920"/>
            <a:ext cx="6650275" cy="1088560"/>
          </a:xfrm>
          <a:prstGeom prst="rect">
            <a:avLst/>
          </a:prstGeom>
        </p:spPr>
        <p:txBody>
          <a:bodyPr lIns="0" tIns="0" rIns="0" bIns="0" rtlCol="0" anchor="t">
            <a:spAutoFit/>
          </a:bodyPr>
          <a:lstStyle/>
          <a:p>
            <a:pPr algn="l">
              <a:lnSpc>
                <a:spcPts val="2634"/>
              </a:lnSpc>
            </a:pPr>
            <a:r>
              <a:rPr lang="en-US" sz="2026" b="1">
                <a:solidFill>
                  <a:srgbClr val="000000"/>
                </a:solidFill>
                <a:latin typeface="Economica Bold"/>
                <a:ea typeface="Economica Bold"/>
                <a:cs typeface="Economica Bold"/>
                <a:sym typeface="Economica Bold"/>
              </a:rPr>
              <a:t>Behörigheter</a:t>
            </a:r>
          </a:p>
          <a:p>
            <a:pPr algn="l">
              <a:lnSpc>
                <a:spcPts val="2010"/>
              </a:lnSpc>
            </a:pPr>
            <a:r>
              <a:rPr lang="en-US" sz="1546" b="1">
                <a:solidFill>
                  <a:srgbClr val="000000"/>
                </a:solidFill>
                <a:latin typeface="Economica Bold"/>
                <a:ea typeface="Economica Bold"/>
                <a:cs typeface="Economica Bold"/>
                <a:sym typeface="Economica Bold"/>
              </a:rPr>
              <a:t>Lagkassör - kan administrera allt som berör det egna lagets lagkassa</a:t>
            </a:r>
          </a:p>
          <a:p>
            <a:pPr algn="l">
              <a:lnSpc>
                <a:spcPts val="2010"/>
              </a:lnSpc>
            </a:pPr>
            <a:r>
              <a:rPr lang="en-US" sz="1546" b="1">
                <a:solidFill>
                  <a:srgbClr val="000000"/>
                </a:solidFill>
                <a:latin typeface="Economica Bold"/>
                <a:ea typeface="Economica Bold"/>
                <a:cs typeface="Economica Bold"/>
                <a:sym typeface="Economica Bold"/>
              </a:rPr>
              <a:t>Läsbehörighet - endast läsbehörighet</a:t>
            </a:r>
          </a:p>
          <a:p>
            <a:pPr algn="l">
              <a:lnSpc>
                <a:spcPts val="2010"/>
              </a:lnSpc>
              <a:spcBef>
                <a:spcPct val="0"/>
              </a:spcBef>
            </a:pPr>
            <a:r>
              <a:rPr lang="en-US" sz="1546" b="1">
                <a:solidFill>
                  <a:srgbClr val="000000"/>
                </a:solidFill>
                <a:latin typeface="Economica Bold"/>
                <a:ea typeface="Economica Bold"/>
                <a:cs typeface="Economica Bold"/>
                <a:sym typeface="Economica Bold"/>
              </a:rPr>
              <a:t>Ingen behörighet - kan inte se någon information i lagkassan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591782" y="2418140"/>
            <a:ext cx="6650275" cy="653712"/>
          </a:xfrm>
          <a:prstGeom prst="rect">
            <a:avLst/>
          </a:prstGeom>
        </p:spPr>
        <p:txBody>
          <a:bodyPr lIns="0" tIns="0" rIns="0" bIns="0" rtlCol="0" anchor="t">
            <a:spAutoFit/>
          </a:bodyPr>
          <a:lstStyle/>
          <a:p>
            <a:pPr algn="l">
              <a:lnSpc>
                <a:spcPts val="2634"/>
              </a:lnSpc>
              <a:spcBef>
                <a:spcPct val="0"/>
              </a:spcBef>
            </a:pPr>
            <a:r>
              <a:rPr lang="en-US" sz="2026" b="1" u="sng">
                <a:solidFill>
                  <a:srgbClr val="000000"/>
                </a:solidFill>
                <a:latin typeface="Economica Bold"/>
                <a:ea typeface="Economica Bold"/>
                <a:cs typeface="Economica Bold"/>
                <a:sym typeface="Economica Bold"/>
              </a:rPr>
              <a:t>Försäljningar </a:t>
            </a:r>
            <a:r>
              <a:rPr lang="en-US" sz="2026">
                <a:solidFill>
                  <a:srgbClr val="000000"/>
                </a:solidFill>
                <a:latin typeface="Economica"/>
                <a:ea typeface="Economica"/>
                <a:cs typeface="Economica"/>
                <a:sym typeface="Economica"/>
              </a:rPr>
              <a:t>- vi säljer produkter/tar emot betalningar från kunder genom försäljningsverktyget i SportAdmin Lagkassa. </a:t>
            </a:r>
          </a:p>
        </p:txBody>
      </p:sp>
      <p:sp>
        <p:nvSpPr>
          <p:cNvPr id="3" name="AutoShape 3"/>
          <p:cNvSpPr/>
          <p:nvPr/>
        </p:nvSpPr>
        <p:spPr>
          <a:xfrm>
            <a:off x="2332702" y="914400"/>
            <a:ext cx="0" cy="5486400"/>
          </a:xfrm>
          <a:prstGeom prst="line">
            <a:avLst/>
          </a:prstGeom>
          <a:ln w="19050" cap="flat">
            <a:solidFill>
              <a:srgbClr val="000000"/>
            </a:solidFill>
            <a:prstDash val="solid"/>
            <a:headEnd type="none" w="sm" len="sm"/>
            <a:tailEnd type="none" w="sm" len="sm"/>
          </a:ln>
        </p:spPr>
        <p:txBody>
          <a:bodyPr/>
          <a:lstStyle/>
          <a:p>
            <a:endParaRPr lang="sv-SE"/>
          </a:p>
        </p:txBody>
      </p:sp>
      <p:sp>
        <p:nvSpPr>
          <p:cNvPr id="4" name="TextBox 4"/>
          <p:cNvSpPr txBox="1"/>
          <p:nvPr/>
        </p:nvSpPr>
        <p:spPr>
          <a:xfrm>
            <a:off x="257726" y="2725946"/>
            <a:ext cx="1818199" cy="1127210"/>
          </a:xfrm>
          <a:prstGeom prst="rect">
            <a:avLst/>
          </a:prstGeom>
        </p:spPr>
        <p:txBody>
          <a:bodyPr lIns="0" tIns="0" rIns="0" bIns="0" rtlCol="0" anchor="t">
            <a:spAutoFit/>
          </a:bodyPr>
          <a:lstStyle/>
          <a:p>
            <a:pPr algn="ctr">
              <a:lnSpc>
                <a:spcPts val="2981"/>
              </a:lnSpc>
              <a:spcBef>
                <a:spcPct val="0"/>
              </a:spcBef>
            </a:pPr>
            <a:r>
              <a:rPr lang="en-US" sz="2293" b="1">
                <a:solidFill>
                  <a:srgbClr val="000000"/>
                </a:solidFill>
                <a:latin typeface="Economica Bold"/>
                <a:ea typeface="Economica Bold"/>
                <a:cs typeface="Economica Bold"/>
                <a:sym typeface="Economica Bold"/>
              </a:rPr>
              <a:t>FÖRSÄLJNINGAR </a:t>
            </a:r>
          </a:p>
          <a:p>
            <a:pPr algn="ctr">
              <a:lnSpc>
                <a:spcPts val="2981"/>
              </a:lnSpc>
              <a:spcBef>
                <a:spcPct val="0"/>
              </a:spcBef>
            </a:pPr>
            <a:r>
              <a:rPr lang="en-US" sz="2293" b="1">
                <a:solidFill>
                  <a:srgbClr val="000000"/>
                </a:solidFill>
                <a:latin typeface="Economica Bold"/>
                <a:ea typeface="Economica Bold"/>
                <a:cs typeface="Economica Bold"/>
                <a:sym typeface="Economica Bold"/>
              </a:rPr>
              <a:t>&amp; BETALNINGS</a:t>
            </a:r>
          </a:p>
          <a:p>
            <a:pPr algn="ctr">
              <a:lnSpc>
                <a:spcPts val="2981"/>
              </a:lnSpc>
              <a:spcBef>
                <a:spcPct val="0"/>
              </a:spcBef>
            </a:pPr>
            <a:r>
              <a:rPr lang="en-US" sz="2293" b="1">
                <a:solidFill>
                  <a:srgbClr val="000000"/>
                </a:solidFill>
                <a:latin typeface="Economica Bold"/>
                <a:ea typeface="Economica Bold"/>
                <a:cs typeface="Economica Bold"/>
                <a:sym typeface="Economica Bold"/>
              </a:rPr>
              <a:t>FÖRFRÅGNINGAR.</a:t>
            </a:r>
          </a:p>
        </p:txBody>
      </p:sp>
      <p:sp>
        <p:nvSpPr>
          <p:cNvPr id="5" name="TextBox 5"/>
          <p:cNvSpPr txBox="1"/>
          <p:nvPr/>
        </p:nvSpPr>
        <p:spPr>
          <a:xfrm>
            <a:off x="2591782" y="3393845"/>
            <a:ext cx="6494111" cy="653712"/>
          </a:xfrm>
          <a:prstGeom prst="rect">
            <a:avLst/>
          </a:prstGeom>
        </p:spPr>
        <p:txBody>
          <a:bodyPr lIns="0" tIns="0" rIns="0" bIns="0" rtlCol="0" anchor="t">
            <a:spAutoFit/>
          </a:bodyPr>
          <a:lstStyle/>
          <a:p>
            <a:pPr algn="l">
              <a:lnSpc>
                <a:spcPts val="2634"/>
              </a:lnSpc>
              <a:spcBef>
                <a:spcPct val="0"/>
              </a:spcBef>
            </a:pPr>
            <a:r>
              <a:rPr lang="en-US" sz="2026" b="1" u="sng">
                <a:solidFill>
                  <a:srgbClr val="000000"/>
                </a:solidFill>
                <a:latin typeface="Economica Bold"/>
                <a:ea typeface="Economica Bold"/>
                <a:cs typeface="Economica Bold"/>
                <a:sym typeface="Economica Bold"/>
              </a:rPr>
              <a:t>Betalningsförfrågningar</a:t>
            </a:r>
            <a:r>
              <a:rPr lang="en-US" sz="2026" u="sng">
                <a:solidFill>
                  <a:srgbClr val="000000"/>
                </a:solidFill>
                <a:latin typeface="Economica"/>
                <a:ea typeface="Economica"/>
                <a:cs typeface="Economica"/>
                <a:sym typeface="Economica"/>
              </a:rPr>
              <a:t> </a:t>
            </a:r>
            <a:r>
              <a:rPr lang="en-US" sz="2026">
                <a:solidFill>
                  <a:srgbClr val="000000"/>
                </a:solidFill>
                <a:latin typeface="Economica"/>
                <a:ea typeface="Economica"/>
                <a:cs typeface="Economica"/>
                <a:sym typeface="Economica"/>
              </a:rPr>
              <a:t>- innebär att en lagkassör samlar in pengar från medlemmarna själva. Det är bara lagkassörer som har denna funktion</a:t>
            </a:r>
          </a:p>
        </p:txBody>
      </p:sp>
      <p:sp>
        <p:nvSpPr>
          <p:cNvPr id="6" name="TextBox 6"/>
          <p:cNvSpPr txBox="1"/>
          <p:nvPr/>
        </p:nvSpPr>
        <p:spPr>
          <a:xfrm>
            <a:off x="2591782" y="4368867"/>
            <a:ext cx="6807375" cy="1644312"/>
          </a:xfrm>
          <a:prstGeom prst="rect">
            <a:avLst/>
          </a:prstGeom>
        </p:spPr>
        <p:txBody>
          <a:bodyPr lIns="0" tIns="0" rIns="0" bIns="0" rtlCol="0" anchor="t">
            <a:spAutoFit/>
          </a:bodyPr>
          <a:lstStyle/>
          <a:p>
            <a:pPr marL="0" lvl="0" indent="0" algn="l">
              <a:lnSpc>
                <a:spcPts val="2634"/>
              </a:lnSpc>
              <a:spcBef>
                <a:spcPct val="0"/>
              </a:spcBef>
            </a:pPr>
            <a:r>
              <a:rPr lang="en-US" sz="2026">
                <a:solidFill>
                  <a:srgbClr val="000000"/>
                </a:solidFill>
                <a:latin typeface="Economica"/>
                <a:ea typeface="Economica"/>
                <a:cs typeface="Economica"/>
                <a:sym typeface="Economica"/>
              </a:rPr>
              <a:t>När en försäljning eller en betalningsförfrågan skapas måste skaparen välja ett bankkonto som ska vara mottagare för intäkterna. Alla intäktstransaktioner från försäljningar (d.v.s. försäljning via försäljningsverktyget) och betalningsförfrågningar registreras automatiskt i SportAdmin Lagkassa och höjer den aktuella lagkassans saldo. </a:t>
            </a:r>
          </a:p>
        </p:txBody>
      </p:sp>
      <p:sp>
        <p:nvSpPr>
          <p:cNvPr id="7" name="Freeform 7"/>
          <p:cNvSpPr/>
          <p:nvPr/>
        </p:nvSpPr>
        <p:spPr>
          <a:xfrm>
            <a:off x="548640" y="5240129"/>
            <a:ext cx="1203981" cy="837439"/>
          </a:xfrm>
          <a:custGeom>
            <a:avLst/>
            <a:gdLst/>
            <a:ahLst/>
            <a:cxnLst/>
            <a:rect l="l" t="t" r="r" b="b"/>
            <a:pathLst>
              <a:path w="1203981" h="837439">
                <a:moveTo>
                  <a:pt x="0" y="0"/>
                </a:moveTo>
                <a:lnTo>
                  <a:pt x="1203981" y="0"/>
                </a:lnTo>
                <a:lnTo>
                  <a:pt x="1203981" y="837439"/>
                </a:lnTo>
                <a:lnTo>
                  <a:pt x="0" y="837439"/>
                </a:lnTo>
                <a:lnTo>
                  <a:pt x="0" y="0"/>
                </a:lnTo>
                <a:close/>
              </a:path>
            </a:pathLst>
          </a:custGeom>
          <a:blipFill>
            <a:blip r:embed="rId2"/>
            <a:stretch>
              <a:fillRect l="-12412" t="-2158" r="-14475"/>
            </a:stretch>
          </a:blipFill>
        </p:spPr>
        <p:txBody>
          <a:bodyPr/>
          <a:lstStyle/>
          <a:p>
            <a:endParaRPr lang="sv-S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2332702" y="914400"/>
            <a:ext cx="0" cy="5486400"/>
          </a:xfrm>
          <a:prstGeom prst="line">
            <a:avLst/>
          </a:prstGeom>
          <a:ln w="19050" cap="flat">
            <a:solidFill>
              <a:srgbClr val="000000"/>
            </a:solidFill>
            <a:prstDash val="solid"/>
            <a:headEnd type="none" w="sm" len="sm"/>
            <a:tailEnd type="none" w="sm" len="sm"/>
          </a:ln>
        </p:spPr>
        <p:txBody>
          <a:bodyPr/>
          <a:lstStyle/>
          <a:p>
            <a:endParaRPr lang="sv-SE"/>
          </a:p>
        </p:txBody>
      </p:sp>
      <p:sp>
        <p:nvSpPr>
          <p:cNvPr id="3" name="TextBox 3"/>
          <p:cNvSpPr txBox="1"/>
          <p:nvPr/>
        </p:nvSpPr>
        <p:spPr>
          <a:xfrm>
            <a:off x="257726" y="2725946"/>
            <a:ext cx="1818199" cy="751290"/>
          </a:xfrm>
          <a:prstGeom prst="rect">
            <a:avLst/>
          </a:prstGeom>
        </p:spPr>
        <p:txBody>
          <a:bodyPr lIns="0" tIns="0" rIns="0" bIns="0" rtlCol="0" anchor="t">
            <a:spAutoFit/>
          </a:bodyPr>
          <a:lstStyle/>
          <a:p>
            <a:pPr algn="ctr">
              <a:lnSpc>
                <a:spcPts val="2981"/>
              </a:lnSpc>
              <a:spcBef>
                <a:spcPct val="0"/>
              </a:spcBef>
            </a:pPr>
            <a:r>
              <a:rPr lang="en-US" sz="2293" b="1">
                <a:solidFill>
                  <a:srgbClr val="000000"/>
                </a:solidFill>
                <a:latin typeface="Economica Bold"/>
                <a:ea typeface="Economica Bold"/>
                <a:cs typeface="Economica Bold"/>
                <a:sym typeface="Economica Bold"/>
              </a:rPr>
              <a:t>REGISTRERA BANKKONTO</a:t>
            </a:r>
          </a:p>
        </p:txBody>
      </p:sp>
      <p:sp>
        <p:nvSpPr>
          <p:cNvPr id="4" name="TextBox 4"/>
          <p:cNvSpPr txBox="1"/>
          <p:nvPr/>
        </p:nvSpPr>
        <p:spPr>
          <a:xfrm>
            <a:off x="2591782" y="3989267"/>
            <a:ext cx="6396498" cy="775970"/>
          </a:xfrm>
          <a:prstGeom prst="rect">
            <a:avLst/>
          </a:prstGeom>
        </p:spPr>
        <p:txBody>
          <a:bodyPr lIns="0" tIns="0" rIns="0" bIns="0" rtlCol="0" anchor="t">
            <a:spAutoFit/>
          </a:bodyPr>
          <a:lstStyle/>
          <a:p>
            <a:pPr marL="0" lvl="0" indent="0" algn="l">
              <a:lnSpc>
                <a:spcPts val="2079"/>
              </a:lnSpc>
              <a:spcBef>
                <a:spcPct val="0"/>
              </a:spcBef>
            </a:pPr>
            <a:r>
              <a:rPr lang="en-US" sz="1599" b="1" u="none" strike="noStrike">
                <a:solidFill>
                  <a:srgbClr val="000000"/>
                </a:solidFill>
                <a:latin typeface="Economica Bold"/>
                <a:ea typeface="Economica Bold"/>
                <a:cs typeface="Economica Bold"/>
                <a:sym typeface="Economica Bold"/>
              </a:rPr>
              <a:t> Detta kan göras antingen av huvudadministratörer under "LAGKASSOR" (i vänstermenyn) &gt; "LAGKASSOR" (i toppmenyn) &gt; "VISA" (till höger om ett lag) &gt; "INSTÄLLNINGAR" (grå knapp uppe i högra hörnet) eller av en Lagkassör inne i app</a:t>
            </a:r>
          </a:p>
        </p:txBody>
      </p:sp>
      <p:sp>
        <p:nvSpPr>
          <p:cNvPr id="5" name="TextBox 5"/>
          <p:cNvSpPr txBox="1"/>
          <p:nvPr/>
        </p:nvSpPr>
        <p:spPr>
          <a:xfrm>
            <a:off x="2621255" y="1240207"/>
            <a:ext cx="6493175" cy="775970"/>
          </a:xfrm>
          <a:prstGeom prst="rect">
            <a:avLst/>
          </a:prstGeom>
        </p:spPr>
        <p:txBody>
          <a:bodyPr lIns="0" tIns="0" rIns="0" bIns="0" rtlCol="0" anchor="t">
            <a:spAutoFit/>
          </a:bodyPr>
          <a:lstStyle/>
          <a:p>
            <a:pPr marL="0" lvl="0" indent="0" algn="l">
              <a:lnSpc>
                <a:spcPts val="2079"/>
              </a:lnSpc>
              <a:spcBef>
                <a:spcPct val="0"/>
              </a:spcBef>
            </a:pPr>
            <a:r>
              <a:rPr lang="en-US" sz="1599" b="1" strike="noStrike">
                <a:solidFill>
                  <a:srgbClr val="000000"/>
                </a:solidFill>
                <a:latin typeface="Economica Bold"/>
                <a:ea typeface="Economica Bold"/>
                <a:cs typeface="Economica Bold"/>
                <a:sym typeface="Economica Bold"/>
              </a:rPr>
              <a:t>Om </a:t>
            </a:r>
            <a:r>
              <a:rPr lang="en-US" sz="1599" b="1" u="sng" strike="noStrike">
                <a:solidFill>
                  <a:srgbClr val="FF3131"/>
                </a:solidFill>
                <a:latin typeface="Economica Bold"/>
                <a:ea typeface="Economica Bold"/>
                <a:cs typeface="Economica Bold"/>
                <a:sym typeface="Economica Bold"/>
              </a:rPr>
              <a:t>föreningens bankkonto</a:t>
            </a:r>
            <a:r>
              <a:rPr lang="en-US" sz="1599" b="1" strike="noStrike">
                <a:solidFill>
                  <a:srgbClr val="000000"/>
                </a:solidFill>
                <a:latin typeface="Economica Bold"/>
                <a:ea typeface="Economica Bold"/>
                <a:cs typeface="Economica Bold"/>
                <a:sym typeface="Economica Bold"/>
              </a:rPr>
              <a:t> ska vara mottagare av intäkter från försäljningar eller betalningsförfrågningar som lagkassörer skapar behöver en huvudadministratör ställa in detta under "LAGKASSOR" (i vänstermenyn) &gt; "INSTÄLLNINGAR" (i toppmenyn). </a:t>
            </a:r>
          </a:p>
        </p:txBody>
      </p:sp>
      <p:sp>
        <p:nvSpPr>
          <p:cNvPr id="6" name="TextBox 6"/>
          <p:cNvSpPr txBox="1"/>
          <p:nvPr/>
        </p:nvSpPr>
        <p:spPr>
          <a:xfrm>
            <a:off x="2621255" y="2948113"/>
            <a:ext cx="6130637" cy="775970"/>
          </a:xfrm>
          <a:prstGeom prst="rect">
            <a:avLst/>
          </a:prstGeom>
        </p:spPr>
        <p:txBody>
          <a:bodyPr lIns="0" tIns="0" rIns="0" bIns="0" rtlCol="0" anchor="t">
            <a:spAutoFit/>
          </a:bodyPr>
          <a:lstStyle/>
          <a:p>
            <a:pPr marL="0" lvl="0" indent="0" algn="l">
              <a:lnSpc>
                <a:spcPts val="2079"/>
              </a:lnSpc>
              <a:spcBef>
                <a:spcPct val="0"/>
              </a:spcBef>
            </a:pPr>
            <a:r>
              <a:rPr lang="en-US" sz="1599" b="1" u="none" strike="noStrike">
                <a:solidFill>
                  <a:srgbClr val="000000"/>
                </a:solidFill>
                <a:latin typeface="Economica Bold"/>
                <a:ea typeface="Economica Bold"/>
                <a:cs typeface="Economica Bold"/>
                <a:sym typeface="Economica Bold"/>
              </a:rPr>
              <a:t>Om det är inställt att </a:t>
            </a:r>
            <a:r>
              <a:rPr lang="en-US" sz="1599" b="1" u="sng" strike="noStrike">
                <a:solidFill>
                  <a:srgbClr val="FF3131"/>
                </a:solidFill>
                <a:latin typeface="Economica Bold"/>
                <a:ea typeface="Economica Bold"/>
                <a:cs typeface="Economica Bold"/>
                <a:sym typeface="Economica Bold"/>
              </a:rPr>
              <a:t>föreningens bankkonto inte får vara mottagare</a:t>
            </a:r>
            <a:r>
              <a:rPr lang="en-US" sz="1599" b="1" u="none" strike="noStrike">
                <a:solidFill>
                  <a:srgbClr val="000000"/>
                </a:solidFill>
                <a:latin typeface="Economica Bold"/>
                <a:ea typeface="Economica Bold"/>
                <a:cs typeface="Economica Bold"/>
                <a:sym typeface="Economica Bold"/>
              </a:rPr>
              <a:t> av intäkter från Försäljningar eller Betalningsförfrågningar som Lagkassörer skapar, behöver det </a:t>
            </a:r>
            <a:r>
              <a:rPr lang="en-US" sz="1599" b="1" u="sng" strike="noStrike">
                <a:solidFill>
                  <a:srgbClr val="FF3131"/>
                </a:solidFill>
                <a:latin typeface="Economica Bold"/>
                <a:ea typeface="Economica Bold"/>
                <a:cs typeface="Economica Bold"/>
                <a:sym typeface="Economica Bold"/>
              </a:rPr>
              <a:t>läggas till ett mottagande bankkonto i respektive lagkassa.</a:t>
            </a:r>
          </a:p>
        </p:txBody>
      </p:sp>
      <p:sp>
        <p:nvSpPr>
          <p:cNvPr id="7" name="TextBox 7"/>
          <p:cNvSpPr txBox="1"/>
          <p:nvPr/>
        </p:nvSpPr>
        <p:spPr>
          <a:xfrm>
            <a:off x="2591782" y="4918907"/>
            <a:ext cx="6920596" cy="776309"/>
          </a:xfrm>
          <a:prstGeom prst="rect">
            <a:avLst/>
          </a:prstGeom>
        </p:spPr>
        <p:txBody>
          <a:bodyPr lIns="0" tIns="0" rIns="0" bIns="0" rtlCol="0" anchor="t">
            <a:spAutoFit/>
          </a:bodyPr>
          <a:lstStyle/>
          <a:p>
            <a:pPr marL="0" lvl="0" indent="0" algn="l">
              <a:lnSpc>
                <a:spcPts val="1525"/>
              </a:lnSpc>
              <a:spcBef>
                <a:spcPct val="0"/>
              </a:spcBef>
            </a:pPr>
            <a:r>
              <a:rPr lang="en-US" sz="1173" b="1" u="sng" strike="noStrike">
                <a:solidFill>
                  <a:srgbClr val="FF3131"/>
                </a:solidFill>
                <a:latin typeface="Economica Bold"/>
                <a:ea typeface="Economica Bold"/>
                <a:cs typeface="Economica Bold"/>
                <a:sym typeface="Economica Bold"/>
              </a:rPr>
              <a:t> Om lagkassören lägger till ett bankkonto via appen behöver lagkassören välja om bankkontot är privatägt eller föreningsägt. Väljer lagkassören att bankkontot är föreningsägt skickas ett mejl till föreninges firmatecknare som behöver ladda upp ett bankkontobevis till Ping Payments. ‘</a:t>
            </a:r>
          </a:p>
          <a:p>
            <a:pPr marL="0" lvl="0" indent="0" algn="l">
              <a:lnSpc>
                <a:spcPts val="1525"/>
              </a:lnSpc>
              <a:spcBef>
                <a:spcPct val="0"/>
              </a:spcBef>
            </a:pPr>
            <a:r>
              <a:rPr lang="en-US" sz="1173" b="1" u="sng" strike="noStrike">
                <a:solidFill>
                  <a:srgbClr val="FF3131"/>
                </a:solidFill>
                <a:latin typeface="Economica Bold"/>
                <a:ea typeface="Economica Bold"/>
                <a:cs typeface="Economica Bold"/>
                <a:sym typeface="Economica Bold"/>
              </a:rPr>
              <a:t>Väljer Lagkassören att bankkontot är privatägt skickas mejlet istället till lagkassören som behöver ladda upp ett bankkontobevis. </a:t>
            </a:r>
          </a:p>
        </p:txBody>
      </p:sp>
      <p:sp>
        <p:nvSpPr>
          <p:cNvPr id="8" name="TextBox 8"/>
          <p:cNvSpPr txBox="1"/>
          <p:nvPr/>
        </p:nvSpPr>
        <p:spPr>
          <a:xfrm>
            <a:off x="2621255" y="2085099"/>
            <a:ext cx="6493175" cy="597831"/>
          </a:xfrm>
          <a:prstGeom prst="rect">
            <a:avLst/>
          </a:prstGeom>
        </p:spPr>
        <p:txBody>
          <a:bodyPr lIns="0" tIns="0" rIns="0" bIns="0" rtlCol="0" anchor="t">
            <a:spAutoFit/>
          </a:bodyPr>
          <a:lstStyle/>
          <a:p>
            <a:pPr marL="0" lvl="0" indent="0" algn="l">
              <a:lnSpc>
                <a:spcPts val="1594"/>
              </a:lnSpc>
              <a:spcBef>
                <a:spcPct val="0"/>
              </a:spcBef>
            </a:pPr>
            <a:r>
              <a:rPr lang="en-US" sz="1226" b="1" strike="noStrike">
                <a:solidFill>
                  <a:srgbClr val="FF3131"/>
                </a:solidFill>
                <a:latin typeface="Economica Bold"/>
                <a:ea typeface="Economica Bold"/>
                <a:cs typeface="Economica Bold"/>
                <a:sym typeface="Economica Bold"/>
              </a:rPr>
              <a:t>Om en Huvudadministratör lägger till ett bankkonto åt en lagkassa (via webben/datorn) kommer ett mejl att skickas till föreningens firmatecknare som behöver skicka in ett </a:t>
            </a:r>
            <a:r>
              <a:rPr lang="en-US" sz="1226" b="1" u="sng" strike="noStrike">
                <a:solidFill>
                  <a:srgbClr val="FF3131"/>
                </a:solidFill>
                <a:latin typeface="Economica Bold"/>
                <a:ea typeface="Economica Bold"/>
                <a:cs typeface="Economica Bold"/>
                <a:sym typeface="Economica Bold"/>
              </a:rPr>
              <a:t>kontobevis </a:t>
            </a:r>
            <a:r>
              <a:rPr lang="en-US" sz="1226" b="1" strike="noStrike">
                <a:solidFill>
                  <a:srgbClr val="FF3131"/>
                </a:solidFill>
                <a:latin typeface="Economica Bold"/>
                <a:ea typeface="Economica Bold"/>
                <a:cs typeface="Economica Bold"/>
                <a:sym typeface="Economica Bold"/>
              </a:rPr>
              <a:t>för bankkontonumret till betalleverantören Ping Payments för att bankkontot ska kunna vara mottagare.</a:t>
            </a:r>
          </a:p>
        </p:txBody>
      </p:sp>
      <p:sp>
        <p:nvSpPr>
          <p:cNvPr id="9" name="TextBox 9"/>
          <p:cNvSpPr txBox="1"/>
          <p:nvPr/>
        </p:nvSpPr>
        <p:spPr>
          <a:xfrm>
            <a:off x="548640" y="3592675"/>
            <a:ext cx="1524982" cy="1192191"/>
          </a:xfrm>
          <a:prstGeom prst="rect">
            <a:avLst/>
          </a:prstGeom>
        </p:spPr>
        <p:txBody>
          <a:bodyPr lIns="0" tIns="0" rIns="0" bIns="0" rtlCol="0" anchor="t">
            <a:spAutoFit/>
          </a:bodyPr>
          <a:lstStyle/>
          <a:p>
            <a:pPr algn="l">
              <a:lnSpc>
                <a:spcPts val="1594"/>
              </a:lnSpc>
              <a:spcBef>
                <a:spcPct val="0"/>
              </a:spcBef>
            </a:pPr>
            <a:r>
              <a:rPr lang="en-US" sz="1226" b="1">
                <a:solidFill>
                  <a:srgbClr val="000000"/>
                </a:solidFill>
                <a:latin typeface="Economica Bold"/>
                <a:ea typeface="Economica Bold"/>
                <a:cs typeface="Economica Bold"/>
                <a:sym typeface="Economica Bold"/>
              </a:rPr>
              <a:t>Vilket bankkonto som ska vara mottagare när en lagkassör skapar en försäljning eller en betalningsförfrågan bestämmer föreningen.</a:t>
            </a:r>
          </a:p>
        </p:txBody>
      </p:sp>
      <p:sp>
        <p:nvSpPr>
          <p:cNvPr id="10" name="Freeform 10"/>
          <p:cNvSpPr/>
          <p:nvPr/>
        </p:nvSpPr>
        <p:spPr>
          <a:xfrm>
            <a:off x="548640" y="5316586"/>
            <a:ext cx="1203981" cy="837439"/>
          </a:xfrm>
          <a:custGeom>
            <a:avLst/>
            <a:gdLst/>
            <a:ahLst/>
            <a:cxnLst/>
            <a:rect l="l" t="t" r="r" b="b"/>
            <a:pathLst>
              <a:path w="1203981" h="837439">
                <a:moveTo>
                  <a:pt x="0" y="0"/>
                </a:moveTo>
                <a:lnTo>
                  <a:pt x="1203981" y="0"/>
                </a:lnTo>
                <a:lnTo>
                  <a:pt x="1203981" y="837439"/>
                </a:lnTo>
                <a:lnTo>
                  <a:pt x="0" y="837439"/>
                </a:lnTo>
                <a:lnTo>
                  <a:pt x="0" y="0"/>
                </a:lnTo>
                <a:close/>
              </a:path>
            </a:pathLst>
          </a:custGeom>
          <a:blipFill>
            <a:blip r:embed="rId2"/>
            <a:stretch>
              <a:fillRect l="-12412" t="-2158" r="-14475"/>
            </a:stretch>
          </a:blipFill>
        </p:spPr>
        <p:txBody>
          <a:bodyPr/>
          <a:lstStyle/>
          <a:p>
            <a:endParaRPr lang="sv-S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2332702" y="914400"/>
            <a:ext cx="0" cy="5486400"/>
          </a:xfrm>
          <a:prstGeom prst="line">
            <a:avLst/>
          </a:prstGeom>
          <a:ln w="19050" cap="flat">
            <a:solidFill>
              <a:srgbClr val="000000"/>
            </a:solidFill>
            <a:prstDash val="solid"/>
            <a:headEnd type="none" w="sm" len="sm"/>
            <a:tailEnd type="none" w="sm" len="sm"/>
          </a:ln>
        </p:spPr>
        <p:txBody>
          <a:bodyPr/>
          <a:lstStyle/>
          <a:p>
            <a:endParaRPr lang="sv-SE"/>
          </a:p>
        </p:txBody>
      </p:sp>
      <p:sp>
        <p:nvSpPr>
          <p:cNvPr id="3" name="TextBox 3"/>
          <p:cNvSpPr txBox="1"/>
          <p:nvPr/>
        </p:nvSpPr>
        <p:spPr>
          <a:xfrm>
            <a:off x="245642" y="2798846"/>
            <a:ext cx="1818199" cy="751290"/>
          </a:xfrm>
          <a:prstGeom prst="rect">
            <a:avLst/>
          </a:prstGeom>
        </p:spPr>
        <p:txBody>
          <a:bodyPr lIns="0" tIns="0" rIns="0" bIns="0" rtlCol="0" anchor="t">
            <a:spAutoFit/>
          </a:bodyPr>
          <a:lstStyle/>
          <a:p>
            <a:pPr algn="ctr">
              <a:lnSpc>
                <a:spcPts val="2981"/>
              </a:lnSpc>
              <a:spcBef>
                <a:spcPct val="0"/>
              </a:spcBef>
            </a:pPr>
            <a:r>
              <a:rPr lang="en-US" sz="2293" b="1">
                <a:solidFill>
                  <a:srgbClr val="000000"/>
                </a:solidFill>
                <a:latin typeface="Economica Bold"/>
                <a:ea typeface="Economica Bold"/>
                <a:cs typeface="Economica Bold"/>
                <a:sym typeface="Economica Bold"/>
              </a:rPr>
              <a:t>REGISTRERA TRANSAKTIONER</a:t>
            </a:r>
          </a:p>
        </p:txBody>
      </p:sp>
      <p:sp>
        <p:nvSpPr>
          <p:cNvPr id="4" name="TextBox 4"/>
          <p:cNvSpPr txBox="1"/>
          <p:nvPr/>
        </p:nvSpPr>
        <p:spPr>
          <a:xfrm>
            <a:off x="2868885" y="4271179"/>
            <a:ext cx="6336075" cy="775970"/>
          </a:xfrm>
          <a:prstGeom prst="rect">
            <a:avLst/>
          </a:prstGeom>
        </p:spPr>
        <p:txBody>
          <a:bodyPr lIns="0" tIns="0" rIns="0" bIns="0" rtlCol="0" anchor="t">
            <a:spAutoFit/>
          </a:bodyPr>
          <a:lstStyle/>
          <a:p>
            <a:pPr marL="0" lvl="0" indent="0" algn="l">
              <a:lnSpc>
                <a:spcPts val="2079"/>
              </a:lnSpc>
              <a:spcBef>
                <a:spcPct val="0"/>
              </a:spcBef>
            </a:pPr>
            <a:r>
              <a:rPr lang="en-US" sz="1599" u="none" strike="noStrike">
                <a:solidFill>
                  <a:srgbClr val="000000"/>
                </a:solidFill>
                <a:latin typeface="Economica"/>
                <a:ea typeface="Economica"/>
                <a:cs typeface="Economica"/>
                <a:sym typeface="Economica"/>
              </a:rPr>
              <a:t>Ni redovisar alla utlägg genom att registrera en transaktion under "LAGKASSOR" (i vänstermenyn) &gt; "LAGKASSOR" (i toppmenyn) &gt; "VISA" (till höger om aktuellt lag) &gt; "REGISTRERA TRANSAKTION" (grön knapp uppe i högra hörnet).</a:t>
            </a:r>
          </a:p>
        </p:txBody>
      </p:sp>
      <p:sp>
        <p:nvSpPr>
          <p:cNvPr id="5" name="TextBox 5"/>
          <p:cNvSpPr txBox="1"/>
          <p:nvPr/>
        </p:nvSpPr>
        <p:spPr>
          <a:xfrm>
            <a:off x="2832631" y="1611359"/>
            <a:ext cx="6082299" cy="1035050"/>
          </a:xfrm>
          <a:prstGeom prst="rect">
            <a:avLst/>
          </a:prstGeom>
        </p:spPr>
        <p:txBody>
          <a:bodyPr lIns="0" tIns="0" rIns="0" bIns="0" rtlCol="0" anchor="t">
            <a:spAutoFit/>
          </a:bodyPr>
          <a:lstStyle/>
          <a:p>
            <a:pPr algn="l">
              <a:lnSpc>
                <a:spcPts val="2079"/>
              </a:lnSpc>
              <a:spcBef>
                <a:spcPct val="0"/>
              </a:spcBef>
            </a:pPr>
            <a:r>
              <a:rPr lang="en-US" sz="1599">
                <a:solidFill>
                  <a:srgbClr val="000000"/>
                </a:solidFill>
                <a:latin typeface="Economica"/>
                <a:ea typeface="Economica"/>
                <a:cs typeface="Economica"/>
                <a:sym typeface="Economica"/>
              </a:rPr>
              <a:t>SportAdmin Lagkassa har ingen integration med bankerna: ni kan inte komma åt pengar på ett bankkonto med hjälp av SportAdmin Lagkassa för att t.ex. göra betalningar med pengar i en lagkassa. Detta innebär att om en förälder gör en banköverföring till föreningens bankkonto kommer varken kansliet eller SportAdmin Lagkassa att ha någon aning om detta.</a:t>
            </a:r>
          </a:p>
        </p:txBody>
      </p:sp>
      <p:sp>
        <p:nvSpPr>
          <p:cNvPr id="6" name="TextBox 6"/>
          <p:cNvSpPr txBox="1"/>
          <p:nvPr/>
        </p:nvSpPr>
        <p:spPr>
          <a:xfrm>
            <a:off x="2832631" y="2940219"/>
            <a:ext cx="5695591" cy="1035050"/>
          </a:xfrm>
          <a:prstGeom prst="rect">
            <a:avLst/>
          </a:prstGeom>
        </p:spPr>
        <p:txBody>
          <a:bodyPr lIns="0" tIns="0" rIns="0" bIns="0" rtlCol="0" anchor="t">
            <a:spAutoFit/>
          </a:bodyPr>
          <a:lstStyle/>
          <a:p>
            <a:pPr marL="0" lvl="0" indent="0" algn="l">
              <a:lnSpc>
                <a:spcPts val="2079"/>
              </a:lnSpc>
              <a:spcBef>
                <a:spcPct val="0"/>
              </a:spcBef>
            </a:pPr>
            <a:r>
              <a:rPr lang="en-US" sz="1599" u="none" strike="noStrike">
                <a:solidFill>
                  <a:srgbClr val="000000"/>
                </a:solidFill>
                <a:latin typeface="Economica"/>
                <a:ea typeface="Economica"/>
                <a:cs typeface="Economica"/>
                <a:sym typeface="Economica"/>
              </a:rPr>
              <a:t>Har ni  t.ex. betalat en cupfaktura, köpt korv till fikaförsäljningen, handlat kylsprej etc. behöver ni</a:t>
            </a:r>
            <a:r>
              <a:rPr lang="en-US" sz="1599" b="1" u="sng" strike="noStrike">
                <a:solidFill>
                  <a:srgbClr val="000000"/>
                </a:solidFill>
                <a:latin typeface="Economica Bold"/>
                <a:ea typeface="Economica Bold"/>
                <a:cs typeface="Economica Bold"/>
                <a:sym typeface="Economica Bold"/>
              </a:rPr>
              <a:t> redovisa att ni gjort dessa inköp och vad ni har använt pengarna till</a:t>
            </a:r>
            <a:r>
              <a:rPr lang="en-US" sz="1599" u="none" strike="noStrike">
                <a:solidFill>
                  <a:srgbClr val="000000"/>
                </a:solidFill>
                <a:latin typeface="Economica"/>
                <a:ea typeface="Economica"/>
                <a:cs typeface="Economica"/>
                <a:sym typeface="Economica"/>
              </a:rPr>
              <a:t> för att upprätthålla ett korrekt saldo och en korrekt transaktionshistorik inne i SportAdmin Lagkassa samt få utbetalt utlägg från kansliet. </a:t>
            </a:r>
          </a:p>
        </p:txBody>
      </p:sp>
      <p:sp>
        <p:nvSpPr>
          <p:cNvPr id="7" name="TextBox 7"/>
          <p:cNvSpPr txBox="1"/>
          <p:nvPr/>
        </p:nvSpPr>
        <p:spPr>
          <a:xfrm>
            <a:off x="2868885" y="5343060"/>
            <a:ext cx="6166891" cy="516890"/>
          </a:xfrm>
          <a:prstGeom prst="rect">
            <a:avLst/>
          </a:prstGeom>
        </p:spPr>
        <p:txBody>
          <a:bodyPr lIns="0" tIns="0" rIns="0" bIns="0" rtlCol="0" anchor="t">
            <a:spAutoFit/>
          </a:bodyPr>
          <a:lstStyle/>
          <a:p>
            <a:pPr marL="0" lvl="0" indent="0" algn="l">
              <a:lnSpc>
                <a:spcPts val="2079"/>
              </a:lnSpc>
              <a:spcBef>
                <a:spcPct val="0"/>
              </a:spcBef>
            </a:pPr>
            <a:r>
              <a:rPr lang="en-US" sz="1599" u="none" strike="noStrike">
                <a:solidFill>
                  <a:srgbClr val="000000"/>
                </a:solidFill>
                <a:latin typeface="Economica"/>
                <a:ea typeface="Economica"/>
                <a:cs typeface="Economica"/>
                <a:sym typeface="Economica"/>
              </a:rPr>
              <a:t>Om laget däremot använder försäljningsverktyget kommer kundernas betalningar att registreras automatiskt i lagets lagkassa, och således automatiskt höja saldot.</a:t>
            </a:r>
          </a:p>
        </p:txBody>
      </p:sp>
      <p:sp>
        <p:nvSpPr>
          <p:cNvPr id="8" name="TextBox 8"/>
          <p:cNvSpPr txBox="1"/>
          <p:nvPr/>
        </p:nvSpPr>
        <p:spPr>
          <a:xfrm>
            <a:off x="383905" y="3763179"/>
            <a:ext cx="1759194" cy="597831"/>
          </a:xfrm>
          <a:prstGeom prst="rect">
            <a:avLst/>
          </a:prstGeom>
        </p:spPr>
        <p:txBody>
          <a:bodyPr lIns="0" tIns="0" rIns="0" bIns="0" rtlCol="0" anchor="t">
            <a:spAutoFit/>
          </a:bodyPr>
          <a:lstStyle/>
          <a:p>
            <a:pPr marL="0" lvl="0" indent="0" algn="l">
              <a:lnSpc>
                <a:spcPts val="1594"/>
              </a:lnSpc>
              <a:spcBef>
                <a:spcPct val="0"/>
              </a:spcBef>
            </a:pPr>
            <a:r>
              <a:rPr lang="en-US" sz="1226" u="none" strike="noStrike">
                <a:solidFill>
                  <a:srgbClr val="000000"/>
                </a:solidFill>
                <a:latin typeface="Economica"/>
                <a:ea typeface="Economica"/>
                <a:cs typeface="Economica"/>
                <a:sym typeface="Economica"/>
              </a:rPr>
              <a:t>Lagkassans pengar är föreningens pengar – det slår skatteverket och riksidrottsförbundet fast. </a:t>
            </a:r>
          </a:p>
        </p:txBody>
      </p:sp>
      <p:sp>
        <p:nvSpPr>
          <p:cNvPr id="9" name="Freeform 9"/>
          <p:cNvSpPr/>
          <p:nvPr/>
        </p:nvSpPr>
        <p:spPr>
          <a:xfrm>
            <a:off x="552750" y="5192310"/>
            <a:ext cx="1203981" cy="837439"/>
          </a:xfrm>
          <a:custGeom>
            <a:avLst/>
            <a:gdLst/>
            <a:ahLst/>
            <a:cxnLst/>
            <a:rect l="l" t="t" r="r" b="b"/>
            <a:pathLst>
              <a:path w="1203981" h="837439">
                <a:moveTo>
                  <a:pt x="0" y="0"/>
                </a:moveTo>
                <a:lnTo>
                  <a:pt x="1203981" y="0"/>
                </a:lnTo>
                <a:lnTo>
                  <a:pt x="1203981" y="837439"/>
                </a:lnTo>
                <a:lnTo>
                  <a:pt x="0" y="837439"/>
                </a:lnTo>
                <a:lnTo>
                  <a:pt x="0" y="0"/>
                </a:lnTo>
                <a:close/>
              </a:path>
            </a:pathLst>
          </a:custGeom>
          <a:blipFill>
            <a:blip r:embed="rId2"/>
            <a:stretch>
              <a:fillRect l="-12412" t="-2158" r="-14475"/>
            </a:stretch>
          </a:blipFill>
        </p:spPr>
        <p:txBody>
          <a:bodyPr/>
          <a:lstStyle/>
          <a:p>
            <a:endParaRPr lang="sv-S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2332702" y="914400"/>
            <a:ext cx="0" cy="5486400"/>
          </a:xfrm>
          <a:prstGeom prst="line">
            <a:avLst/>
          </a:prstGeom>
          <a:ln w="19050" cap="flat">
            <a:solidFill>
              <a:srgbClr val="000000"/>
            </a:solidFill>
            <a:prstDash val="solid"/>
            <a:headEnd type="none" w="sm" len="sm"/>
            <a:tailEnd type="none" w="sm" len="sm"/>
          </a:ln>
        </p:spPr>
        <p:txBody>
          <a:bodyPr/>
          <a:lstStyle/>
          <a:p>
            <a:endParaRPr lang="sv-SE"/>
          </a:p>
        </p:txBody>
      </p:sp>
      <p:sp>
        <p:nvSpPr>
          <p:cNvPr id="3" name="TextBox 3"/>
          <p:cNvSpPr txBox="1"/>
          <p:nvPr/>
        </p:nvSpPr>
        <p:spPr>
          <a:xfrm>
            <a:off x="257726" y="2725946"/>
            <a:ext cx="1818199" cy="1127210"/>
          </a:xfrm>
          <a:prstGeom prst="rect">
            <a:avLst/>
          </a:prstGeom>
        </p:spPr>
        <p:txBody>
          <a:bodyPr lIns="0" tIns="0" rIns="0" bIns="0" rtlCol="0" anchor="t">
            <a:spAutoFit/>
          </a:bodyPr>
          <a:lstStyle/>
          <a:p>
            <a:pPr algn="ctr">
              <a:lnSpc>
                <a:spcPts val="2981"/>
              </a:lnSpc>
              <a:spcBef>
                <a:spcPct val="0"/>
              </a:spcBef>
            </a:pPr>
            <a:r>
              <a:rPr lang="en-US" sz="2293" b="1">
                <a:solidFill>
                  <a:srgbClr val="000000"/>
                </a:solidFill>
                <a:latin typeface="Economica Bold"/>
                <a:ea typeface="Economica Bold"/>
                <a:cs typeface="Economica Bold"/>
                <a:sym typeface="Economica Bold"/>
              </a:rPr>
              <a:t>POLICY FÖR HANTERING AV LAGKASSOR</a:t>
            </a:r>
          </a:p>
        </p:txBody>
      </p:sp>
      <p:sp>
        <p:nvSpPr>
          <p:cNvPr id="4" name="Freeform 4"/>
          <p:cNvSpPr/>
          <p:nvPr/>
        </p:nvSpPr>
        <p:spPr>
          <a:xfrm>
            <a:off x="465675" y="5137041"/>
            <a:ext cx="1203981" cy="837439"/>
          </a:xfrm>
          <a:custGeom>
            <a:avLst/>
            <a:gdLst/>
            <a:ahLst/>
            <a:cxnLst/>
            <a:rect l="l" t="t" r="r" b="b"/>
            <a:pathLst>
              <a:path w="1203981" h="837439">
                <a:moveTo>
                  <a:pt x="0" y="0"/>
                </a:moveTo>
                <a:lnTo>
                  <a:pt x="1203982" y="0"/>
                </a:lnTo>
                <a:lnTo>
                  <a:pt x="1203982" y="837439"/>
                </a:lnTo>
                <a:lnTo>
                  <a:pt x="0" y="837439"/>
                </a:lnTo>
                <a:lnTo>
                  <a:pt x="0" y="0"/>
                </a:lnTo>
                <a:close/>
              </a:path>
            </a:pathLst>
          </a:custGeom>
          <a:blipFill>
            <a:blip r:embed="rId2"/>
            <a:stretch>
              <a:fillRect l="-12412" t="-2158" r="-14475"/>
            </a:stretch>
          </a:blipFill>
        </p:spPr>
        <p:txBody>
          <a:bodyPr/>
          <a:lstStyle/>
          <a:p>
            <a:endParaRPr lang="sv-SE"/>
          </a:p>
        </p:txBody>
      </p:sp>
      <p:sp>
        <p:nvSpPr>
          <p:cNvPr id="5" name="TextBox 5"/>
          <p:cNvSpPr txBox="1"/>
          <p:nvPr/>
        </p:nvSpPr>
        <p:spPr>
          <a:xfrm>
            <a:off x="2615108" y="5219380"/>
            <a:ext cx="5910695" cy="653712"/>
          </a:xfrm>
          <a:prstGeom prst="rect">
            <a:avLst/>
          </a:prstGeom>
        </p:spPr>
        <p:txBody>
          <a:bodyPr lIns="0" tIns="0" rIns="0" bIns="0" rtlCol="0" anchor="t">
            <a:spAutoFit/>
          </a:bodyPr>
          <a:lstStyle/>
          <a:p>
            <a:pPr algn="l">
              <a:lnSpc>
                <a:spcPts val="2634"/>
              </a:lnSpc>
              <a:spcBef>
                <a:spcPct val="0"/>
              </a:spcBef>
            </a:pPr>
            <a:r>
              <a:rPr lang="en-US" sz="2026" b="1">
                <a:solidFill>
                  <a:srgbClr val="000000"/>
                </a:solidFill>
                <a:latin typeface="Economica Bold"/>
                <a:ea typeface="Economica Bold"/>
                <a:cs typeface="Economica Bold"/>
                <a:sym typeface="Economica Bold"/>
              </a:rPr>
              <a:t>Vad gäller och hur ska rutinerna se ut för byte av lagkassör i ett lag? Se Ekonomihandboken</a:t>
            </a:r>
          </a:p>
        </p:txBody>
      </p:sp>
      <p:sp>
        <p:nvSpPr>
          <p:cNvPr id="6" name="TextBox 6"/>
          <p:cNvSpPr txBox="1"/>
          <p:nvPr/>
        </p:nvSpPr>
        <p:spPr>
          <a:xfrm>
            <a:off x="2615108" y="3913188"/>
            <a:ext cx="6589852" cy="983912"/>
          </a:xfrm>
          <a:prstGeom prst="rect">
            <a:avLst/>
          </a:prstGeom>
        </p:spPr>
        <p:txBody>
          <a:bodyPr lIns="0" tIns="0" rIns="0" bIns="0" rtlCol="0" anchor="t">
            <a:spAutoFit/>
          </a:bodyPr>
          <a:lstStyle/>
          <a:p>
            <a:pPr algn="l">
              <a:lnSpc>
                <a:spcPts val="2634"/>
              </a:lnSpc>
              <a:spcBef>
                <a:spcPct val="0"/>
              </a:spcBef>
            </a:pPr>
            <a:r>
              <a:rPr lang="en-US" sz="2026" b="1">
                <a:solidFill>
                  <a:srgbClr val="000000"/>
                </a:solidFill>
                <a:latin typeface="Economica Bold"/>
                <a:ea typeface="Economica Bold"/>
                <a:cs typeface="Economica Bold"/>
                <a:sym typeface="Economica Bold"/>
              </a:rPr>
              <a:t>Vad gäller när förutsättningarna avseende att ett lag förändras, till exempel om ett lag upplöses, nya medlemmar börjar i laget eller befintliga medlemmar slutar i laget? Se Ekonomihandboken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2149822" y="327749"/>
            <a:ext cx="0" cy="6061741"/>
          </a:xfrm>
          <a:prstGeom prst="line">
            <a:avLst/>
          </a:prstGeom>
          <a:ln w="19050" cap="flat">
            <a:solidFill>
              <a:srgbClr val="000000"/>
            </a:solidFill>
            <a:prstDash val="solid"/>
            <a:headEnd type="none" w="sm" len="sm"/>
            <a:tailEnd type="none" w="sm" len="sm"/>
          </a:ln>
        </p:spPr>
        <p:txBody>
          <a:bodyPr/>
          <a:lstStyle/>
          <a:p>
            <a:endParaRPr lang="sv-SE"/>
          </a:p>
        </p:txBody>
      </p:sp>
      <p:sp>
        <p:nvSpPr>
          <p:cNvPr id="3" name="Freeform 3"/>
          <p:cNvSpPr/>
          <p:nvPr/>
        </p:nvSpPr>
        <p:spPr>
          <a:xfrm>
            <a:off x="350373" y="5344435"/>
            <a:ext cx="1502469" cy="1045055"/>
          </a:xfrm>
          <a:custGeom>
            <a:avLst/>
            <a:gdLst/>
            <a:ahLst/>
            <a:cxnLst/>
            <a:rect l="l" t="t" r="r" b="b"/>
            <a:pathLst>
              <a:path w="1502469" h="1045055">
                <a:moveTo>
                  <a:pt x="0" y="0"/>
                </a:moveTo>
                <a:lnTo>
                  <a:pt x="1502469" y="0"/>
                </a:lnTo>
                <a:lnTo>
                  <a:pt x="1502469" y="1045055"/>
                </a:lnTo>
                <a:lnTo>
                  <a:pt x="0" y="1045055"/>
                </a:lnTo>
                <a:lnTo>
                  <a:pt x="0" y="0"/>
                </a:lnTo>
                <a:close/>
              </a:path>
            </a:pathLst>
          </a:custGeom>
          <a:blipFill>
            <a:blip r:embed="rId2"/>
            <a:stretch>
              <a:fillRect l="-12412" t="-2158" r="-14475"/>
            </a:stretch>
          </a:blipFill>
        </p:spPr>
        <p:txBody>
          <a:bodyPr/>
          <a:lstStyle/>
          <a:p>
            <a:endParaRPr lang="sv-SE"/>
          </a:p>
        </p:txBody>
      </p:sp>
      <p:sp>
        <p:nvSpPr>
          <p:cNvPr id="4" name="TextBox 4"/>
          <p:cNvSpPr txBox="1"/>
          <p:nvPr/>
        </p:nvSpPr>
        <p:spPr>
          <a:xfrm>
            <a:off x="2432228" y="937583"/>
            <a:ext cx="5910695" cy="653712"/>
          </a:xfrm>
          <a:prstGeom prst="rect">
            <a:avLst/>
          </a:prstGeom>
        </p:spPr>
        <p:txBody>
          <a:bodyPr lIns="0" tIns="0" rIns="0" bIns="0" rtlCol="0" anchor="t">
            <a:spAutoFit/>
          </a:bodyPr>
          <a:lstStyle/>
          <a:p>
            <a:pPr algn="l">
              <a:lnSpc>
                <a:spcPts val="2634"/>
              </a:lnSpc>
              <a:spcBef>
                <a:spcPct val="0"/>
              </a:spcBef>
            </a:pPr>
            <a:r>
              <a:rPr lang="en-US" sz="2026" b="1">
                <a:solidFill>
                  <a:srgbClr val="000000"/>
                </a:solidFill>
                <a:latin typeface="Economica Bold"/>
                <a:ea typeface="Economica Bold"/>
                <a:cs typeface="Economica Bold"/>
                <a:sym typeface="Economica Bold"/>
              </a:rPr>
              <a:t>Genomgång lathund - läggs ut under dokument-innebandy på hemsidan efter mötet</a:t>
            </a:r>
          </a:p>
        </p:txBody>
      </p:sp>
      <p:sp>
        <p:nvSpPr>
          <p:cNvPr id="5" name="TextBox 5"/>
          <p:cNvSpPr txBox="1"/>
          <p:nvPr/>
        </p:nvSpPr>
        <p:spPr>
          <a:xfrm>
            <a:off x="2432228" y="289649"/>
            <a:ext cx="6589852" cy="512742"/>
          </a:xfrm>
          <a:prstGeom prst="rect">
            <a:avLst/>
          </a:prstGeom>
        </p:spPr>
        <p:txBody>
          <a:bodyPr lIns="0" tIns="0" rIns="0" bIns="0" rtlCol="0" anchor="t">
            <a:spAutoFit/>
          </a:bodyPr>
          <a:lstStyle/>
          <a:p>
            <a:pPr algn="just">
              <a:lnSpc>
                <a:spcPts val="4064"/>
              </a:lnSpc>
              <a:spcBef>
                <a:spcPct val="0"/>
              </a:spcBef>
            </a:pPr>
            <a:r>
              <a:rPr lang="en-US" sz="3126" b="1">
                <a:solidFill>
                  <a:srgbClr val="000000"/>
                </a:solidFill>
                <a:latin typeface="Economica Bold"/>
                <a:ea typeface="Economica Bold"/>
                <a:cs typeface="Economica Bold"/>
                <a:sym typeface="Economica Bold"/>
              </a:rPr>
              <a:t>Dagens agenda</a:t>
            </a:r>
          </a:p>
        </p:txBody>
      </p:sp>
      <p:sp>
        <p:nvSpPr>
          <p:cNvPr id="6" name="TextBox 6"/>
          <p:cNvSpPr txBox="1"/>
          <p:nvPr/>
        </p:nvSpPr>
        <p:spPr>
          <a:xfrm>
            <a:off x="2432228" y="1749293"/>
            <a:ext cx="5910695" cy="323512"/>
          </a:xfrm>
          <a:prstGeom prst="rect">
            <a:avLst/>
          </a:prstGeom>
        </p:spPr>
        <p:txBody>
          <a:bodyPr lIns="0" tIns="0" rIns="0" bIns="0" rtlCol="0" anchor="t">
            <a:spAutoFit/>
          </a:bodyPr>
          <a:lstStyle/>
          <a:p>
            <a:pPr algn="l">
              <a:lnSpc>
                <a:spcPts val="2634"/>
              </a:lnSpc>
              <a:spcBef>
                <a:spcPct val="0"/>
              </a:spcBef>
            </a:pPr>
            <a:r>
              <a:rPr lang="en-US" sz="2026" b="1">
                <a:solidFill>
                  <a:srgbClr val="000000"/>
                </a:solidFill>
                <a:latin typeface="Economica Bold"/>
                <a:ea typeface="Economica Bold"/>
                <a:cs typeface="Economica Bold"/>
                <a:sym typeface="Economica Bold"/>
              </a:rPr>
              <a:t>Avstämda lagkassor per 30/11</a:t>
            </a:r>
          </a:p>
        </p:txBody>
      </p:sp>
      <p:sp>
        <p:nvSpPr>
          <p:cNvPr id="7" name="TextBox 7"/>
          <p:cNvSpPr txBox="1"/>
          <p:nvPr/>
        </p:nvSpPr>
        <p:spPr>
          <a:xfrm>
            <a:off x="2432228" y="2377125"/>
            <a:ext cx="5910695" cy="653712"/>
          </a:xfrm>
          <a:prstGeom prst="rect">
            <a:avLst/>
          </a:prstGeom>
        </p:spPr>
        <p:txBody>
          <a:bodyPr lIns="0" tIns="0" rIns="0" bIns="0" rtlCol="0" anchor="t">
            <a:spAutoFit/>
          </a:bodyPr>
          <a:lstStyle/>
          <a:p>
            <a:pPr algn="l">
              <a:lnSpc>
                <a:spcPts val="2634"/>
              </a:lnSpc>
              <a:spcBef>
                <a:spcPct val="0"/>
              </a:spcBef>
            </a:pPr>
            <a:r>
              <a:rPr lang="en-US" sz="2026" b="1">
                <a:solidFill>
                  <a:srgbClr val="000000"/>
                </a:solidFill>
                <a:latin typeface="Economica Bold"/>
                <a:ea typeface="Economica Bold"/>
                <a:cs typeface="Economica Bold"/>
                <a:sym typeface="Economica Bold"/>
              </a:rPr>
              <a:t>Inga minuskassor tillåtna - ta kontakt med kansliet och respektive sektionskassör vid funderingar</a:t>
            </a:r>
          </a:p>
        </p:txBody>
      </p:sp>
      <p:sp>
        <p:nvSpPr>
          <p:cNvPr id="8" name="TextBox 8"/>
          <p:cNvSpPr txBox="1"/>
          <p:nvPr/>
        </p:nvSpPr>
        <p:spPr>
          <a:xfrm>
            <a:off x="2432228" y="4839279"/>
            <a:ext cx="5910695" cy="983912"/>
          </a:xfrm>
          <a:prstGeom prst="rect">
            <a:avLst/>
          </a:prstGeom>
        </p:spPr>
        <p:txBody>
          <a:bodyPr lIns="0" tIns="0" rIns="0" bIns="0" rtlCol="0" anchor="t">
            <a:spAutoFit/>
          </a:bodyPr>
          <a:lstStyle/>
          <a:p>
            <a:pPr algn="l">
              <a:lnSpc>
                <a:spcPts val="2634"/>
              </a:lnSpc>
            </a:pPr>
            <a:r>
              <a:rPr lang="en-US" sz="2026" b="1">
                <a:solidFill>
                  <a:srgbClr val="000000"/>
                </a:solidFill>
                <a:latin typeface="Economica Bold"/>
                <a:ea typeface="Economica Bold"/>
                <a:cs typeface="Economica Bold"/>
                <a:sym typeface="Economica Bold"/>
              </a:rPr>
              <a:t>När lag ska sammaslås  - meddela kansli@robacksif.se och innebandysektion@robacksif.se/fotbollssektion@robacksif.se </a:t>
            </a:r>
          </a:p>
          <a:p>
            <a:pPr algn="l">
              <a:lnSpc>
                <a:spcPts val="2634"/>
              </a:lnSpc>
              <a:spcBef>
                <a:spcPct val="0"/>
              </a:spcBef>
            </a:pPr>
            <a:r>
              <a:rPr lang="en-US" sz="2026" b="1">
                <a:solidFill>
                  <a:srgbClr val="000000"/>
                </a:solidFill>
                <a:latin typeface="Economica Bold"/>
                <a:ea typeface="Economica Bold"/>
                <a:cs typeface="Economica Bold"/>
                <a:sym typeface="Economica Bold"/>
              </a:rPr>
              <a:t>Sammanslagningar görs helst vid avslut/uppstart av säsong </a:t>
            </a:r>
          </a:p>
        </p:txBody>
      </p:sp>
      <p:sp>
        <p:nvSpPr>
          <p:cNvPr id="9" name="TextBox 9"/>
          <p:cNvSpPr txBox="1"/>
          <p:nvPr/>
        </p:nvSpPr>
        <p:spPr>
          <a:xfrm>
            <a:off x="2445097" y="6000502"/>
            <a:ext cx="5910695" cy="323512"/>
          </a:xfrm>
          <a:prstGeom prst="rect">
            <a:avLst/>
          </a:prstGeom>
        </p:spPr>
        <p:txBody>
          <a:bodyPr lIns="0" tIns="0" rIns="0" bIns="0" rtlCol="0" anchor="t">
            <a:spAutoFit/>
          </a:bodyPr>
          <a:lstStyle/>
          <a:p>
            <a:pPr algn="l">
              <a:lnSpc>
                <a:spcPts val="2634"/>
              </a:lnSpc>
              <a:spcBef>
                <a:spcPct val="0"/>
              </a:spcBef>
            </a:pPr>
            <a:r>
              <a:rPr lang="en-US" sz="2026" b="1">
                <a:solidFill>
                  <a:srgbClr val="000000"/>
                </a:solidFill>
                <a:latin typeface="Economica Bold"/>
                <a:ea typeface="Economica Bold"/>
                <a:cs typeface="Economica Bold"/>
                <a:sym typeface="Economica Bold"/>
              </a:rPr>
              <a:t>Aktivering av lagkassor och registering av aktuell saldo i Sportadmin</a:t>
            </a:r>
          </a:p>
        </p:txBody>
      </p:sp>
      <p:sp>
        <p:nvSpPr>
          <p:cNvPr id="10" name="TextBox 10"/>
          <p:cNvSpPr txBox="1"/>
          <p:nvPr/>
        </p:nvSpPr>
        <p:spPr>
          <a:xfrm>
            <a:off x="2432228" y="3335157"/>
            <a:ext cx="6871016" cy="1326812"/>
          </a:xfrm>
          <a:prstGeom prst="rect">
            <a:avLst/>
          </a:prstGeom>
        </p:spPr>
        <p:txBody>
          <a:bodyPr lIns="0" tIns="0" rIns="0" bIns="0" rtlCol="0" anchor="t">
            <a:spAutoFit/>
          </a:bodyPr>
          <a:lstStyle/>
          <a:p>
            <a:pPr algn="l">
              <a:lnSpc>
                <a:spcPts val="2634"/>
              </a:lnSpc>
              <a:spcBef>
                <a:spcPct val="0"/>
              </a:spcBef>
            </a:pPr>
            <a:r>
              <a:rPr lang="en-US" sz="2026" b="1">
                <a:solidFill>
                  <a:srgbClr val="000000"/>
                </a:solidFill>
                <a:latin typeface="Economica Bold"/>
                <a:ea typeface="Economica Bold"/>
                <a:cs typeface="Economica Bold"/>
                <a:sym typeface="Economica Bold"/>
              </a:rPr>
              <a:t>Lagkassörerna informerar kansliet om alla pågående försäljningar innan uppstart till: kansliet@robacksif.se. Tidigare har ni meddelat insättningar vid försäljningens slut, nu vill vi alltså ha information om pågående aktiviteter också.</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787</Words>
  <Application>Microsoft Office PowerPoint</Application>
  <PresentationFormat>Anpassad</PresentationFormat>
  <Paragraphs>45</Paragraphs>
  <Slides>7</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7</vt:i4>
      </vt:variant>
    </vt:vector>
  </HeadingPairs>
  <TitlesOfParts>
    <vt:vector size="12" baseType="lpstr">
      <vt:lpstr>Economica</vt:lpstr>
      <vt:lpstr>Arial</vt:lpstr>
      <vt:lpstr>Calibri</vt:lpstr>
      <vt:lpstr>Economica Bold</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Behörigheter Lagkassör - kan administrera allt som berör det egna lagets lagkassa Läsbehörighet - endast läsbehörighet Ingen behörighet - kan inte se någon information i lagkassan</dc:title>
  <cp:lastModifiedBy>Kansli Kansli</cp:lastModifiedBy>
  <cp:revision>1</cp:revision>
  <dcterms:created xsi:type="dcterms:W3CDTF">2006-08-16T00:00:00Z</dcterms:created>
  <dcterms:modified xsi:type="dcterms:W3CDTF">2024-12-11T11:12:53Z</dcterms:modified>
  <dc:identifier>DAGUViA1cDo</dc:identifier>
</cp:coreProperties>
</file>